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71"/>
  </p:notesMasterIdLst>
  <p:handoutMasterIdLst>
    <p:handoutMasterId r:id="rId72"/>
  </p:handoutMasterIdLst>
  <p:sldIdLst>
    <p:sldId id="769" r:id="rId7"/>
    <p:sldId id="1632" r:id="rId8"/>
    <p:sldId id="1576" r:id="rId9"/>
    <p:sldId id="1526" r:id="rId10"/>
    <p:sldId id="1527" r:id="rId11"/>
    <p:sldId id="1658" r:id="rId12"/>
    <p:sldId id="1592" r:id="rId13"/>
    <p:sldId id="1582" r:id="rId14"/>
    <p:sldId id="1594" r:id="rId15"/>
    <p:sldId id="1625" r:id="rId16"/>
    <p:sldId id="1589" r:id="rId17"/>
    <p:sldId id="1627" r:id="rId18"/>
    <p:sldId id="1626" r:id="rId19"/>
    <p:sldId id="1628" r:id="rId20"/>
    <p:sldId id="1602" r:id="rId21"/>
    <p:sldId id="1689" r:id="rId22"/>
    <p:sldId id="1690" r:id="rId23"/>
    <p:sldId id="1695" r:id="rId24"/>
    <p:sldId id="1691" r:id="rId25"/>
    <p:sldId id="1692" r:id="rId26"/>
    <p:sldId id="1693" r:id="rId27"/>
    <p:sldId id="1694" r:id="rId28"/>
    <p:sldId id="1687" r:id="rId29"/>
    <p:sldId id="1688" r:id="rId30"/>
    <p:sldId id="1581" r:id="rId31"/>
    <p:sldId id="1565" r:id="rId32"/>
    <p:sldId id="1677" r:id="rId33"/>
    <p:sldId id="1357" r:id="rId34"/>
    <p:sldId id="1623" r:id="rId35"/>
    <p:sldId id="1679" r:id="rId36"/>
    <p:sldId id="1680" r:id="rId37"/>
    <p:sldId id="1678" r:id="rId38"/>
    <p:sldId id="1584" r:id="rId39"/>
    <p:sldId id="1682" r:id="rId40"/>
    <p:sldId id="1681" r:id="rId41"/>
    <p:sldId id="1633" r:id="rId42"/>
    <p:sldId id="1638" r:id="rId43"/>
    <p:sldId id="1647" r:id="rId44"/>
    <p:sldId id="1648" r:id="rId45"/>
    <p:sldId id="1649" r:id="rId46"/>
    <p:sldId id="1650" r:id="rId47"/>
    <p:sldId id="1634" r:id="rId48"/>
    <p:sldId id="1652" r:id="rId49"/>
    <p:sldId id="1636" r:id="rId50"/>
    <p:sldId id="1653" r:id="rId51"/>
    <p:sldId id="1654" r:id="rId52"/>
    <p:sldId id="1661" r:id="rId53"/>
    <p:sldId id="1587" r:id="rId54"/>
    <p:sldId id="1686" r:id="rId55"/>
    <p:sldId id="1683" r:id="rId56"/>
    <p:sldId id="1685" r:id="rId57"/>
    <p:sldId id="1684" r:id="rId58"/>
    <p:sldId id="1642" r:id="rId59"/>
    <p:sldId id="1641" r:id="rId60"/>
    <p:sldId id="1643" r:id="rId61"/>
    <p:sldId id="1644" r:id="rId62"/>
    <p:sldId id="1645" r:id="rId63"/>
    <p:sldId id="1585" r:id="rId64"/>
    <p:sldId id="1586" r:id="rId65"/>
    <p:sldId id="1607" r:id="rId66"/>
    <p:sldId id="1498" r:id="rId67"/>
    <p:sldId id="1673" r:id="rId68"/>
    <p:sldId id="1418" r:id="rId69"/>
    <p:sldId id="1497" r:id="rId7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10.jpeg"/><Relationship Id="rId4" Type="http://schemas.openxmlformats.org/officeDocument/2006/relationships/image" Target="../media/image5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gif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9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55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hyperlink" Target="http://www.youtube.com/@neuromancer_SciM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2.png"/><Relationship Id="rId7" Type="http://schemas.openxmlformats.org/officeDocument/2006/relationships/image" Target="../media/image8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gif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jpe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pnnl/NeuralDAEs" TargetMode="Externa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91.png"/><Relationship Id="rId7" Type="http://schemas.openxmlformats.org/officeDocument/2006/relationships/image" Target="../media/image11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6.png"/><Relationship Id="rId4" Type="http://schemas.openxmlformats.org/officeDocument/2006/relationships/image" Target="../media/image12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of Energy Systems</a:t>
            </a:r>
            <a:endParaRPr lang="en-US" sz="32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7B68C-28D6-DE2D-29F4-B9616B3A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F07DD0F-CBA1-CE26-AA0D-13B2A69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24F85-EEA5-920C-39D3-D84CB5D03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8B6767B-2B12-34D9-B715-285F490A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F6D1771-84D1-FA8A-7537-78FA4FB0B3C2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E1B35-91FD-A87D-7165-87A539358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9F1C9C0-EA5E-7B0B-91F9-09507FB215CD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Learning to Control (L2C)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231EE-CC7D-6870-6593-632F926A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ABA78-7F02-B8A9-3845-C78AC5D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9FF79-4AC8-7355-4354-F65EE3A7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07167-9AA5-F7E9-68C1-DC142FA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4E5AA-0113-7F98-D849-EF58C1F7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EC330-C616-B1DB-1B45-CB2418503085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B0E08-7858-57E2-8EF6-AD8E633C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9F2F1DF5-6A3F-9EAC-27B1-A8BE1B76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02B311D5-9231-E02B-78FC-54CCD3141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289FC33B-9DBF-5959-E1A1-72BA7AC8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03BB193C-3A70-7FFD-8C09-9363FE02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5CC09F-162D-667D-35B8-B130934DDE82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EA4C36-FDD1-C368-F9A8-1B9152BAC6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70CDC6-5F43-E825-4037-00C62CF3F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9C188-8D3C-6A06-13C8-5CFF59FCCC3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</p:spTree>
    <p:extLst>
      <p:ext uri="{BB962C8B-B14F-4D97-AF65-F5344CB8AC3E}">
        <p14:creationId xmlns:p14="http://schemas.microsoft.com/office/powerpoint/2010/main" val="324411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CB8ED-244F-339C-2AB1-215ABD81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AE453-771E-CBCC-1C61-1C63D0D5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D33CE-0327-E13E-D189-F2AF97BD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AC99F-9CEE-3454-0F6A-B8E0685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17C71-E703-5D95-C019-AC9FD2E6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D0935-3CAB-2FAA-AF5F-F78AF12DE60C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AE005-CD3D-5C25-9F45-D8708C41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A1C640C3-429A-FAFB-7E01-0C30CBB5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FD4ACBD1-0F61-800E-81E3-C58F0FC4B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4046FD67-A6F6-AD04-186F-4F660D0E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E3E71DEC-79D0-091D-9362-367E1DCA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230F09-7550-F094-2B9D-1ECCFD52F407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F4FA50-EC0E-3B1E-2CF0-7D44CE89A3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CE3BC0-C4FA-BBF7-4CB5-FE9926295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96C40D-9AD8-3DBD-EAC9-EF81097AAA4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D49B7-1F26-2E3E-ADA6-1882C1FFE1BD}"/>
              </a:ext>
            </a:extLst>
          </p:cNvPr>
          <p:cNvSpPr txBox="1"/>
          <p:nvPr/>
        </p:nvSpPr>
        <p:spPr>
          <a:xfrm>
            <a:off x="7442278" y="2113535"/>
            <a:ext cx="17017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1</a:t>
            </a:r>
            <a:r>
              <a:rPr lang="en-US" sz="1600" dirty="0">
                <a:solidFill>
                  <a:srgbClr val="C00000"/>
                </a:solidFill>
              </a:rPr>
              <a:t>: data generation is expensive!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C5E2-3DB9-9006-996E-99002D2133DC}"/>
              </a:ext>
            </a:extLst>
          </p:cNvPr>
          <p:cNvSpPr txBox="1"/>
          <p:nvPr/>
        </p:nvSpPr>
        <p:spPr>
          <a:xfrm>
            <a:off x="7442279" y="3181629"/>
            <a:ext cx="17017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2</a:t>
            </a:r>
            <a:r>
              <a:rPr lang="en-US" sz="1600" dirty="0">
                <a:solidFill>
                  <a:srgbClr val="C00000"/>
                </a:solidFill>
              </a:rPr>
              <a:t>: hard to integrate constraints into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83017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4375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7360376" cy="677434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Energy Systems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B678C-D98E-1A7F-3EBC-703E822038D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7531" y="1209438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E72BF85-D98C-1737-76B0-E52D7380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30C03D-7BC8-A2F2-53CC-E85DDFD4C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EBB598C1-FBE8-5272-E01F-6712931E0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7E557AF9-1310-2EBF-7E14-17BF5CC1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637B2CCD-1125-484E-B989-6A466E98D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E1EE71A3-7467-8C23-E8B3-39AA6E27A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93958A-C1D8-76B1-FA57-C3C43C72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06665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588898"/>
            <a:ext cx="6630728" cy="19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285750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MPC-like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26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Development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1244" y="3117874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80" y="1467500"/>
            <a:ext cx="1326361" cy="1611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618642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73" y="1543329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1350772" y="3123394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1562290" y="1548849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2841167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38" y="154605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004B86-179D-7E4E-D5AF-348E68F5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373" y="15303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00807-DB3F-D1BC-AC54-99797B3F4451}"/>
              </a:ext>
            </a:extLst>
          </p:cNvPr>
          <p:cNvSpPr txBox="1"/>
          <p:nvPr/>
        </p:nvSpPr>
        <p:spPr>
          <a:xfrm>
            <a:off x="4319974" y="31148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7" t="1321" r="37513" b="31867"/>
          <a:stretch/>
        </p:blipFill>
        <p:spPr bwMode="auto">
          <a:xfrm>
            <a:off x="6009680" y="1515246"/>
            <a:ext cx="1405528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5711937" y="310248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1786047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354102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707099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2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46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924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854784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749609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450871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3C6E0-6AAE-7C58-44A7-EDB18D56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6F58-E57B-8F17-8B0A-26A346A2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6D152-2900-AD2D-74B9-E02A091C416E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0CC6C-81F1-97CD-A180-BF4F097D1C78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C1CFDF-2F27-36B2-54D1-07E0DC69FD95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C1CFDF-2F27-36B2-54D1-07E0DC69F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588BD2C-513E-DF47-0564-6CACA1743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D23D83-D195-A7BA-FBF7-DD8FA1A34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0743FA-8059-DBBF-8F23-4F95706B9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1D258B-FB8C-E53C-F732-F6223494F812}"/>
              </a:ext>
            </a:extLst>
          </p:cNvPr>
          <p:cNvSpPr/>
          <p:nvPr/>
        </p:nvSpPr>
        <p:spPr>
          <a:xfrm>
            <a:off x="5119226" y="912394"/>
            <a:ext cx="389910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90832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8" y="222326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25440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5" y="3557963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489" y="2442718"/>
            <a:ext cx="4257096" cy="2362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BB173D69-E469-77C9-77AF-5A6EAF35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Learning Neural Differential Algebraic Equations via Operator Splitting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21F3-42CA-894B-170D-478DAF09A220}"/>
              </a:ext>
            </a:extLst>
          </p:cNvPr>
          <p:cNvSpPr txBox="1"/>
          <p:nvPr/>
        </p:nvSpPr>
        <p:spPr>
          <a:xfrm>
            <a:off x="327045" y="4476375"/>
            <a:ext cx="38182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Picard-Lindelof Theorem for index-1 DAEs.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3"/>
            <a:ext cx="8225280" cy="466393"/>
          </a:xfrm>
        </p:spPr>
        <p:txBody>
          <a:bodyPr/>
          <a:lstStyle/>
          <a:p>
            <a:r>
              <a:rPr lang="en-US" sz="1875" dirty="0"/>
              <a:t>Learning Neural Differential Algebraic Equations via Operator Splitting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257109" y="3415873"/>
            <a:ext cx="2614380" cy="9387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435281" y="916091"/>
            <a:ext cx="4560674" cy="24266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91703" y="842985"/>
            <a:ext cx="325268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Case study: coupled tank modeling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30" y="1248343"/>
            <a:ext cx="2505336" cy="18276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221842" y="4506009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6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7A32-2965-5EE3-8DEF-78AC23AC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57833-D7B1-403D-7846-2CFB094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D87A-6952-F150-68F3-DB79E08E900A}"/>
              </a:ext>
            </a:extLst>
          </p:cNvPr>
          <p:cNvSpPr txBox="1"/>
          <p:nvPr/>
        </p:nvSpPr>
        <p:spPr>
          <a:xfrm>
            <a:off x="5528550" y="3210293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732808B4-EA0C-1473-1EFF-5D865BF1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81" y="1635748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1D068-E840-5526-EB92-E88D6332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933667" y="4335594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00FBFA34-9534-394C-14BC-3DF5A55E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034" y="388605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221EA-5273-96C2-BC48-B153FB7932B7}"/>
              </a:ext>
            </a:extLst>
          </p:cNvPr>
          <p:cNvSpPr txBox="1"/>
          <p:nvPr/>
        </p:nvSpPr>
        <p:spPr>
          <a:xfrm>
            <a:off x="238176" y="322810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78B5338-D04C-8FA9-9390-D75F18A2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49694" y="16535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4A67E-A4B3-1F7A-0F29-7EB45095C345}"/>
              </a:ext>
            </a:extLst>
          </p:cNvPr>
          <p:cNvSpPr txBox="1"/>
          <p:nvPr/>
        </p:nvSpPr>
        <p:spPr>
          <a:xfrm>
            <a:off x="1841157" y="322240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DD45A55D-D3B8-6CB0-0CB4-4B92CDC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28" y="165356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A8E3A9B8-F026-ED19-6489-B41FC0B6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Neural Differential Algebraic Equations via Operator Splitting</a:t>
            </a:r>
          </a:p>
        </p:txBody>
      </p:sp>
      <p:pic>
        <p:nvPicPr>
          <p:cNvPr id="1026" name="Picture 2" descr="Photo of Himanshu Sharma">
            <a:extLst>
              <a:ext uri="{FF2B5EF4-FFF2-40B4-BE49-F238E27FC236}">
                <a16:creationId xmlns:a16="http://schemas.microsoft.com/office/drawing/2014/main" id="{63E840D5-3A02-8C2C-0B96-9E7E7FC8E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666" r="20793" b="15316"/>
          <a:stretch>
            <a:fillRect/>
          </a:stretch>
        </p:blipFill>
        <p:spPr bwMode="auto">
          <a:xfrm>
            <a:off x="3829284" y="1653560"/>
            <a:ext cx="1380282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96D24-4EE4-511C-3023-B98EC77C66FE}"/>
              </a:ext>
            </a:extLst>
          </p:cNvPr>
          <p:cNvSpPr txBox="1"/>
          <p:nvPr/>
        </p:nvSpPr>
        <p:spPr>
          <a:xfrm>
            <a:off x="3562525" y="3240518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Himanshu</a:t>
            </a:r>
          </a:p>
          <a:p>
            <a:pPr algn="ctr"/>
            <a:r>
              <a:rPr lang="en-US" sz="1600" b="1" dirty="0"/>
              <a:t>Sharma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B24D-8740-FB89-AAAF-D48EBA53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7234795" y="1610471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424046-8F5A-1BC7-FE49-CFCF1BC8C9A9}"/>
              </a:ext>
            </a:extLst>
          </p:cNvPr>
          <p:cNvSpPr txBox="1"/>
          <p:nvPr/>
        </p:nvSpPr>
        <p:spPr>
          <a:xfrm>
            <a:off x="7234795" y="3237093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18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0AC73-3731-1F4B-CDBE-CE208B5A2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2FF16-DCF2-95AE-B334-3E47ECA8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549124"/>
          </a:xfrm>
        </p:spPr>
        <p:txBody>
          <a:bodyPr/>
          <a:lstStyle/>
          <a:p>
            <a:r>
              <a:rPr lang="en-US" dirty="0"/>
              <a:t>Some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6D6E4-34F3-D9E8-09D4-BDE76C156208}"/>
              </a:ext>
            </a:extLst>
          </p:cNvPr>
          <p:cNvSpPr txBox="1"/>
          <p:nvPr/>
        </p:nvSpPr>
        <p:spPr>
          <a:xfrm>
            <a:off x="5190309" y="982996"/>
            <a:ext cx="3356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0E328-4D5B-C034-BEBD-B290510EB880}"/>
              </a:ext>
            </a:extLst>
          </p:cNvPr>
          <p:cNvSpPr txBox="1"/>
          <p:nvPr/>
        </p:nvSpPr>
        <p:spPr>
          <a:xfrm>
            <a:off x="505096" y="951475"/>
            <a:ext cx="363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Algebraic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5D0AF-3FB5-B9E9-399D-BFF76352A9A5}"/>
                  </a:ext>
                </a:extLst>
              </p:cNvPr>
              <p:cNvSpPr txBox="1"/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85D0AF-3FB5-B9E9-399D-BFF76352A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76" y="1320807"/>
                <a:ext cx="3231696" cy="1464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F2CC7715-E110-A833-A620-60EC27603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18" y="2784862"/>
            <a:ext cx="3129918" cy="2347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780BD-11FF-5573-EC0B-9981E965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30" y="2745354"/>
            <a:ext cx="3163681" cy="2307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364150-D168-E402-1CAE-6F951C6A3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46" y="1479582"/>
            <a:ext cx="1859341" cy="106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10A378-4DC1-7BD7-EA2F-B52597C29DAB}"/>
              </a:ext>
            </a:extLst>
          </p:cNvPr>
          <p:cNvSpPr/>
          <p:nvPr/>
        </p:nvSpPr>
        <p:spPr>
          <a:xfrm>
            <a:off x="498192" y="904253"/>
            <a:ext cx="389910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6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326516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523166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661004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6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8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688484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569188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546171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13721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383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624872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751870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622455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40" y="1412449"/>
            <a:ext cx="1468910" cy="863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1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4582" y="1600799"/>
            <a:ext cx="839389" cy="40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71820-E43C-4588-1ADF-5E5DA1C0B182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169333"/>
            <a:ext cx="7923360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feasible solutions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Co-Authors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294546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4343471"/>
              <a:chOff x="658167" y="1759608"/>
              <a:chExt cx="10823923" cy="434347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4004916"/>
                <a:chOff x="3989908" y="1218706"/>
                <a:chExt cx="3548129" cy="462793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5"/>
                  <a:ext cx="3548129" cy="234732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 Engineering and the Ralph S. O’Connor Sustainable Energy Institute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21538EA-DA1E-69A5-AA8C-B7C6FC7B7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2205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4343471"/>
                <a:chOff x="3989910" y="1218706"/>
                <a:chExt cx="3827779" cy="5019150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273854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SCALE AI Research Chair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Data-Driven Algorithms for Modern Supply Chains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52EAA8B-08B3-68AB-90E8-57DF8177D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9639" y="2937229"/>
                <a:ext cx="0" cy="1768642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48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modeling, design, and control of sustainable energy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39" y="3790067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6083-1679-320B-64A5-A013DE95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780B3-433F-99B8-420F-825B6DF8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09ADF-B607-B046-3D23-F14C8CD94BB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E8B60D-C262-6E3C-73C9-7907BC7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86A4-6B0A-45F8-EA3F-D930F682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C93-BF11-5B9A-C9CA-0A6B6489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7001E-CF1E-A4FC-2C63-64267A51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023E4-803D-8D6E-2240-656062E6C3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252218-F08E-110A-944D-D13F436F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6F59-74EF-0BF2-8A7B-42D7ED5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" y="652892"/>
            <a:ext cx="8559127" cy="39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2C14-7A05-E833-8F8E-08D6019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63FA-308A-445A-FE9E-92CE7781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D943-8E0F-43CB-16AF-81ED2B0CE56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0F0F6F-BE0D-4DB0-0A04-AA75D7A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370-2982-5947-502A-DD2BE7A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TODO: change this slide to be motivating and more flashy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Differentiable Predictive Control (DPC)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MPC-like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7029449" cy="651070"/>
          </a:xfrm>
        </p:spPr>
        <p:txBody>
          <a:bodyPr/>
          <a:lstStyle/>
          <a:p>
            <a:r>
              <a:rPr lang="en-US" sz="1875" dirty="0"/>
              <a:t>Learning Stable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58" y="945831"/>
            <a:ext cx="6288251" cy="1783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5071750" y="2854815"/>
            <a:ext cx="4022344" cy="1615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638624" y="2960804"/>
            <a:ext cx="4466096" cy="1436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51549" y="4701239"/>
            <a:ext cx="76992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Sayak Mukherjee, Ján Drgoňa, Aaron Tuor, Mahantesh Halappanavar, Draguna Vrabie, </a:t>
            </a:r>
            <a:r>
              <a:rPr lang="en-US" sz="1050" b="1" dirty="0"/>
              <a:t>Neural Lyapunov Differentiable Predictive Control</a:t>
            </a:r>
            <a:r>
              <a:rPr lang="en-US" sz="1050" dirty="0"/>
              <a:t>, </a:t>
            </a:r>
            <a:r>
              <a:rPr lang="en-US" sz="1050" dirty="0">
                <a:latin typeface="Lucida Grande"/>
              </a:rPr>
              <a:t>Conference on Decision and Control (CDC), </a:t>
            </a:r>
            <a:r>
              <a:rPr lang="en-US" sz="1050" dirty="0"/>
              <a:t>2022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807993" cy="632063"/>
          </a:xfrm>
        </p:spPr>
        <p:txBody>
          <a:bodyPr/>
          <a:lstStyle/>
          <a:p>
            <a:r>
              <a:rPr lang="en-US" sz="1875" dirty="0"/>
              <a:t>Learning Safe Policies with Control Barrier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88820" y="4722532"/>
            <a:ext cx="769924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Wenceslao Shaw Cortez, et al., </a:t>
            </a:r>
            <a:r>
              <a:rPr lang="en-US" sz="1050" b="1" dirty="0"/>
              <a:t>Differentiable Predictive Control with Safety Guarantees: A Control Barrier Function Approach</a:t>
            </a:r>
            <a:r>
              <a:rPr lang="en-US" sz="1050" dirty="0"/>
              <a:t>, </a:t>
            </a:r>
            <a:r>
              <a:rPr lang="en-US" sz="1050" dirty="0">
                <a:latin typeface="Lucida Grande"/>
              </a:rPr>
              <a:t>Conference on Decision and Control (CDC)</a:t>
            </a:r>
            <a:r>
              <a:rPr lang="en-US" sz="1050" b="1" dirty="0"/>
              <a:t>, </a:t>
            </a:r>
            <a:r>
              <a:rPr lang="en-US" sz="1050" dirty="0"/>
              <a:t>2022</a:t>
            </a:r>
          </a:p>
          <a:p>
            <a:endParaRPr lang="en-US" sz="105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54" y="988696"/>
            <a:ext cx="6176566" cy="175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67" y="2884351"/>
            <a:ext cx="2219963" cy="1755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277" y="2883034"/>
            <a:ext cx="2178696" cy="1687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758" y="2815322"/>
            <a:ext cx="2254170" cy="17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5"/>
            <a:ext cx="7696794" cy="764947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3658" y="1107698"/>
            <a:ext cx="8616042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et al.,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89719"/>
            <a:ext cx="8273143" cy="3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2727</TotalTime>
  <Words>5191</Words>
  <Application>Microsoft Office PowerPoint</Application>
  <PresentationFormat>On-screen Show (16:9)</PresentationFormat>
  <Paragraphs>893</Paragraphs>
  <Slides>64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82" baseType="lpstr">
      <vt:lpstr>Aptos Narrow</vt:lpstr>
      <vt:lpstr>Arial</vt:lpstr>
      <vt:lpstr>Calibri</vt:lpstr>
      <vt:lpstr>Cambria Math</vt:lpstr>
      <vt:lpstr>Consolas</vt:lpstr>
      <vt:lpstr>Courier New</vt:lpstr>
      <vt:lpstr>Helvetica</vt:lpstr>
      <vt:lpstr>Lucida Grande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of Energy Systems</vt:lpstr>
      <vt:lpstr>Optimizing Complex Energy Systems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PowerPoint Presentation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PowerPoint Presentation</vt:lpstr>
      <vt:lpstr>PowerPoint Presentation</vt:lpstr>
      <vt:lpstr>Learning to Control (L2C) Methodologies</vt:lpstr>
      <vt:lpstr>Supervised L2C: Approximate MPC</vt:lpstr>
      <vt:lpstr>Supervised L2C: Approximate MPC</vt:lpstr>
      <vt:lpstr>Self-Supervised L2C: Differentiable Predictive Control (DPC)</vt:lpstr>
      <vt:lpstr>Differentiable Closed-Loop System</vt:lpstr>
      <vt:lpstr>Differentiable Closed-Loop System</vt:lpstr>
      <vt:lpstr>DPC Policy Optimization Algorithm</vt:lpstr>
      <vt:lpstr>DPC vs Model-based Reinforcement Learning</vt:lpstr>
      <vt:lpstr>DPC vs Model Predictive Control</vt:lpstr>
      <vt:lpstr>NeuroMANCER Scientific Machine Learning Library</vt:lpstr>
      <vt:lpstr>NeuroMANCER Scientific Machine Learning Library</vt:lpstr>
      <vt:lpstr>NeuroMANCER Development Team</vt:lpstr>
      <vt:lpstr>Learning to Control Building Energy System</vt:lpstr>
      <vt:lpstr>Learning to Control Power System</vt:lpstr>
      <vt:lpstr>Some Challenges  </vt:lpstr>
      <vt:lpstr>Some Challenges  </vt:lpstr>
      <vt:lpstr>Learning Neural Differential Algebraic Equations via Operator Splitting</vt:lpstr>
      <vt:lpstr>Learning Neural Differential Algebraic Equations via Operator Splitting</vt:lpstr>
      <vt:lpstr>Co-Authors of Learning Neural Differential Algebraic Equations via Operator Splitting</vt:lpstr>
      <vt:lpstr>Some Challenges 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L2O for MINLP: Comparison with SOTA Solvers</vt:lpstr>
      <vt:lpstr>Effect of Penalty Weights and Integer Projections on Feasibility</vt:lpstr>
      <vt:lpstr>Co-Authors of Learning to Optimize for Mixed-Integer Non-Linear Programming</vt:lpstr>
      <vt:lpstr>Summary</vt:lpstr>
      <vt:lpstr>Approximate Feasibility Guarantees for Integer Projection </vt:lpstr>
      <vt:lpstr>Asymptotic Guarantees of Integer Feasibility Projection</vt:lpstr>
      <vt:lpstr>Non-Asymptotic Guarantees of Integer Feasibility Projection</vt:lpstr>
      <vt:lpstr>Non-Asymptotic Guarantees of Integer Feasibility Projection</vt:lpstr>
      <vt:lpstr>Effect of Penalty Weight</vt:lpstr>
      <vt:lpstr>Benchmark Methods</vt:lpstr>
      <vt:lpstr>L2O for MINLP: Empirical Evaluation</vt:lpstr>
      <vt:lpstr>L2O for MINLP: Empirical Evaluation</vt:lpstr>
      <vt:lpstr>L2O for MINLP: Empirical Evaluation</vt:lpstr>
      <vt:lpstr>Metric Learning to Accelerate Convergence of Operator Splitting Methods</vt:lpstr>
      <vt:lpstr>Metric Learning is a Form of Active Set Prediction</vt:lpstr>
      <vt:lpstr>TODO: change this slide to be motivating and more flashy</vt:lpstr>
      <vt:lpstr>Networked Dynamical Systems via Universal Differential Equations (UDEs)</vt:lpstr>
      <vt:lpstr>Differentiable Predictive Control (DPC)</vt:lpstr>
      <vt:lpstr>Learning Stable Policies with Neural Lyapunov Functions</vt:lpstr>
      <vt:lpstr>Learning Safe Policies with Control Barrier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77</cp:revision>
  <dcterms:created xsi:type="dcterms:W3CDTF">2024-09-05T00:30:18Z</dcterms:created>
  <dcterms:modified xsi:type="dcterms:W3CDTF">2025-11-10T19:50:34Z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